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0" r:id="rId4"/>
    <p:sldId id="287" r:id="rId5"/>
    <p:sldId id="261" r:id="rId6"/>
    <p:sldId id="262" r:id="rId7"/>
    <p:sldId id="268" r:id="rId8"/>
    <p:sldId id="269" r:id="rId9"/>
    <p:sldId id="271" r:id="rId10"/>
    <p:sldId id="272" r:id="rId11"/>
    <p:sldId id="275" r:id="rId12"/>
    <p:sldId id="273" r:id="rId13"/>
    <p:sldId id="274" r:id="rId14"/>
    <p:sldId id="276" r:id="rId15"/>
    <p:sldId id="284" r:id="rId16"/>
    <p:sldId id="294" r:id="rId17"/>
    <p:sldId id="293" r:id="rId18"/>
    <p:sldId id="291" r:id="rId19"/>
    <p:sldId id="295" r:id="rId20"/>
    <p:sldId id="264" r:id="rId21"/>
    <p:sldId id="288" r:id="rId22"/>
    <p:sldId id="298" r:id="rId23"/>
    <p:sldId id="296" r:id="rId24"/>
    <p:sldId id="265" r:id="rId25"/>
    <p:sldId id="280" r:id="rId26"/>
    <p:sldId id="289" r:id="rId27"/>
    <p:sldId id="285" r:id="rId28"/>
    <p:sldId id="299" r:id="rId29"/>
    <p:sldId id="281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893A0-A539-4A98-9E89-C6EAA44A47A3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AD011-B277-459E-9766-FACE94F05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28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Technical:</a:t>
            </a:r>
            <a:r>
              <a:rPr lang="en-US" baseline="0" dirty="0"/>
              <a:t> Show and Tech, Scientific: Top Secret, Engineering: In It Together, Fine Arts: Vanished,  Improvisational: 3-Peat, Service Learning/Project Outreach: Ready, Willing, and Fable, Early Learning/Rising Stars: Save the Day!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D011-B277-459E-9766-FACE94F055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55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latin typeface="Calibri Light" panose="020F0302020204030204" pitchFamily="34" charset="0"/>
              </a:rPr>
              <a:t>On this slide, it is important to remind parents that ANYONE can be a team manager,</a:t>
            </a:r>
            <a:r>
              <a:rPr lang="en-US" altLang="en-US" baseline="0" dirty="0" smtClean="0">
                <a:latin typeface="Calibri Light" panose="020F0302020204030204" pitchFamily="34" charset="0"/>
              </a:rPr>
              <a:t> (parents, teachers, community members, family members). All non-employee team managers must have a criminal background check. </a:t>
            </a:r>
            <a:endParaRPr lang="en-US" altLang="en-US" dirty="0" smtClean="0">
              <a:latin typeface="Calibri Light" panose="020F0302020204030204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2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2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2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2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5pPr>
            <a:lvl6pPr marL="2514600" indent="-228600" defTabSz="1827213" eaLnBrk="0" fontAlgn="base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6pPr>
            <a:lvl7pPr marL="2971800" indent="-228600" defTabSz="1827213" eaLnBrk="0" fontAlgn="base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7pPr>
            <a:lvl8pPr marL="3429000" indent="-228600" defTabSz="1827213" eaLnBrk="0" fontAlgn="base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8pPr>
            <a:lvl9pPr marL="3886200" indent="-228600" defTabSz="1827213" eaLnBrk="0" fontAlgn="base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48BB415-3C33-4277-9963-CCA2B011705E}" type="slidenum">
              <a:rPr lang="en-US" altLang="en-US" sz="1200"/>
              <a:pPr>
                <a:spcBef>
                  <a:spcPct val="0"/>
                </a:spcBef>
              </a:pPr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80692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Calibri Light" panose="020F0302020204030204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2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2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2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2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5pPr>
            <a:lvl6pPr marL="2514600" indent="-228600" defTabSz="1827213" eaLnBrk="0" fontAlgn="base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6pPr>
            <a:lvl7pPr marL="2971800" indent="-228600" defTabSz="1827213" eaLnBrk="0" fontAlgn="base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7pPr>
            <a:lvl8pPr marL="3429000" indent="-228600" defTabSz="1827213" eaLnBrk="0" fontAlgn="base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8pPr>
            <a:lvl9pPr marL="3886200" indent="-228600" defTabSz="1827213" eaLnBrk="0" fontAlgn="base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48BB415-3C33-4277-9963-CCA2B011705E}" type="slidenum">
              <a:rPr lang="en-US" altLang="en-US" sz="1200"/>
              <a:pPr>
                <a:spcBef>
                  <a:spcPct val="0"/>
                </a:spcBef>
              </a:pPr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70894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Regional:</a:t>
            </a:r>
            <a:r>
              <a:rPr lang="en-US" baseline="0" dirty="0"/>
              <a:t> Seven Lakes HS </a:t>
            </a:r>
            <a:r>
              <a:rPr lang="en-US" baseline="0" dirty="0" err="1"/>
              <a:t>Affliate</a:t>
            </a:r>
            <a:r>
              <a:rPr lang="en-US" baseline="0" dirty="0"/>
              <a:t> Tournament: Lubbock ISD, Global Finals: Knoxville, TN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D011-B277-459E-9766-FACE94F055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06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Regional:</a:t>
            </a:r>
            <a:r>
              <a:rPr lang="en-US" baseline="0" dirty="0"/>
              <a:t> Seven Lakes HS </a:t>
            </a:r>
            <a:r>
              <a:rPr lang="en-US" baseline="0" dirty="0" err="1"/>
              <a:t>Affliate</a:t>
            </a:r>
            <a:r>
              <a:rPr lang="en-US" baseline="0" dirty="0"/>
              <a:t> Tournament: Lubbock ISD, Global Finals: Knoxville, TN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D011-B277-459E-9766-FACE94F0556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64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Regional:</a:t>
            </a:r>
            <a:r>
              <a:rPr lang="en-US" baseline="0" dirty="0"/>
              <a:t> Seven Lakes HS </a:t>
            </a:r>
            <a:r>
              <a:rPr lang="en-US" baseline="0" dirty="0" err="1"/>
              <a:t>Affliate</a:t>
            </a:r>
            <a:r>
              <a:rPr lang="en-US" baseline="0" dirty="0"/>
              <a:t> Tournament: Lubbock ISD, Global Finals: Knoxville, TN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D011-B277-459E-9766-FACE94F0556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24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Allow</a:t>
            </a:r>
            <a:r>
              <a:rPr lang="en-US" baseline="0" dirty="0" smtClean="0"/>
              <a:t> parents time to talk amongst themselves to form teams! They will form teams on their own and someone will likely </a:t>
            </a:r>
            <a:r>
              <a:rPr lang="en-US" baseline="0" smtClean="0"/>
              <a:t>raise their hand to be team manager.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D011-B277-459E-9766-FACE94F0556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4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EDC5-EE8D-B54B-8023-141D2C391C15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86FA-1E23-0F4D-9581-2DDA65654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2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EDC5-EE8D-B54B-8023-141D2C391C15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86FA-1E23-0F4D-9581-2DDA65654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5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EDC5-EE8D-B54B-8023-141D2C391C15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86FA-1E23-0F4D-9581-2DDA65654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84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_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35364" y="1758950"/>
            <a:ext cx="3705669" cy="3340100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28600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EDC5-EE8D-B54B-8023-141D2C391C15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86FA-1E23-0F4D-9581-2DDA65654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2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EDC5-EE8D-B54B-8023-141D2C391C15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86FA-1E23-0F4D-9581-2DDA65654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EDC5-EE8D-B54B-8023-141D2C391C15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86FA-1E23-0F4D-9581-2DDA65654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23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EDC5-EE8D-B54B-8023-141D2C391C15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86FA-1E23-0F4D-9581-2DDA65654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4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EDC5-EE8D-B54B-8023-141D2C391C15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86FA-1E23-0F4D-9581-2DDA65654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3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EDC5-EE8D-B54B-8023-141D2C391C15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86FA-1E23-0F4D-9581-2DDA65654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14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EDC5-EE8D-B54B-8023-141D2C391C15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86FA-1E23-0F4D-9581-2DDA65654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76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EDC5-EE8D-B54B-8023-141D2C391C15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86FA-1E23-0F4D-9581-2DDA65654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9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BEDC5-EE8D-B54B-8023-141D2C391C15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286FA-1E23-0F4D-9581-2DDA65654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9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-0l1lLQ_vtU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4FjJ2HlWLeY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0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oa-1viJxU8s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wfbJZ_7alvo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Zltfo__8ntA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E70L9dQhrtg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tbendisd.com/site/Default.aspx?PageID=828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dN3Q3XeA3hjZTOU_PEfXrwuCnYBt3TsIZVVg3Da2URgmBrw/viewfor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fortbend-my.sharepoint.com/personal/kamilah_holmes_fortbendisd_com/Documents/Destination%20Imagination/DI%20Parent%20Acknowledgement%20Form%20-2017%20-%202018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ocs.google.com/forms/d/e/1FAIpQLSedN3Q3XeA3hjZTOU_PEfXrwuCnYBt3TsIZVVg3Da2URgmBrw/viewform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.png"/><Relationship Id="rId7" Type="http://schemas.openxmlformats.org/officeDocument/2006/relationships/image" Target="../media/image3.jpg"/><Relationship Id="rId2" Type="http://schemas.openxmlformats.org/officeDocument/2006/relationships/hyperlink" Target="http://www.fortbendisd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8qy4iwZeVeY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vMdfsPG4HAc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5.jpe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MD83QKL7FYk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 16  PPT Cv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0838" y="1451372"/>
            <a:ext cx="244316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Destination Imagination Parent Informational Meeting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5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99193"/>
            <a:ext cx="8229600" cy="1143000"/>
          </a:xfrm>
        </p:spPr>
        <p:txBody>
          <a:bodyPr/>
          <a:lstStyle/>
          <a:p>
            <a:r>
              <a:rPr lang="en-US" dirty="0"/>
              <a:t>The Challenges: </a:t>
            </a:r>
            <a:r>
              <a:rPr lang="en-US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+mn-lt"/>
              </a:rPr>
              <a:t>Scientific</a:t>
            </a:r>
          </a:p>
        </p:txBody>
      </p:sp>
      <p:pic>
        <p:nvPicPr>
          <p:cNvPr id="6" name="Content Placeholder 6" descr="DI_Logo_White_Outline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6172200"/>
            <a:ext cx="1828800" cy="457200"/>
          </a:xfrm>
          <a:prstGeom prst="roundRect">
            <a:avLst>
              <a:gd name="adj" fmla="val 16667"/>
            </a:avLst>
          </a:prstGeom>
          <a:ln>
            <a:solidFill>
              <a:srgbClr val="FF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114800" y="1600200"/>
            <a:ext cx="472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Points of Interest</a:t>
            </a:r>
          </a:p>
          <a:p>
            <a:endParaRPr lang="en-US" b="1" dirty="0"/>
          </a:p>
          <a:p>
            <a:pPr fontAlgn="base"/>
            <a:r>
              <a:rPr lang="en-US" dirty="0"/>
              <a:t>Design and build an attraction that uses scientific concepts during its operation.</a:t>
            </a:r>
          </a:p>
          <a:p>
            <a:endParaRPr lang="en-US" dirty="0"/>
          </a:p>
        </p:txBody>
      </p:sp>
      <p:pic>
        <p:nvPicPr>
          <p:cNvPr id="7" name="Picture 6" descr="15 16  Header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2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705" y="2021864"/>
            <a:ext cx="3334063" cy="3455743"/>
          </a:xfrm>
          <a:prstGeom prst="rect">
            <a:avLst/>
          </a:prstGeom>
        </p:spPr>
      </p:pic>
      <p:pic>
        <p:nvPicPr>
          <p:cNvPr id="10" name="-0l1lLQ_vtU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947746" y="323117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6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r>
              <a:rPr lang="en-US" dirty="0"/>
              <a:t>The Challenges: </a:t>
            </a:r>
            <a:r>
              <a:rPr lang="en-US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Engineering</a:t>
            </a:r>
          </a:p>
        </p:txBody>
      </p:sp>
      <p:pic>
        <p:nvPicPr>
          <p:cNvPr id="6" name="Content Placeholder 6" descr="DI_Logo_White_Outline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6172200"/>
            <a:ext cx="1828800" cy="457200"/>
          </a:xfrm>
          <a:prstGeom prst="roundRect">
            <a:avLst>
              <a:gd name="adj" fmla="val 16667"/>
            </a:avLst>
          </a:prstGeom>
          <a:ln>
            <a:solidFill>
              <a:srgbClr val="FF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038600" y="1676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Points of Interest</a:t>
            </a:r>
          </a:p>
          <a:p>
            <a:endParaRPr lang="en-US" b="1" dirty="0"/>
          </a:p>
          <a:p>
            <a:pPr fontAlgn="base"/>
            <a:r>
              <a:rPr lang="en-US" dirty="0"/>
              <a:t>Design, build and test a freestanding structure that can withstand impacts from dropped weights.</a:t>
            </a:r>
          </a:p>
          <a:p>
            <a:endParaRPr lang="en-US" b="1" dirty="0"/>
          </a:p>
        </p:txBody>
      </p:sp>
      <p:pic>
        <p:nvPicPr>
          <p:cNvPr id="8" name="Picture 7" descr="15 16  Header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2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106" y="2288930"/>
            <a:ext cx="3411175" cy="3434862"/>
          </a:xfrm>
          <a:prstGeom prst="rect">
            <a:avLst/>
          </a:prstGeom>
        </p:spPr>
      </p:pic>
      <p:pic>
        <p:nvPicPr>
          <p:cNvPr id="3" name="4FjJ2HlWLeY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868615" y="3312502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3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/>
              <a:t>The Challenges: 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Fine Arts</a:t>
            </a:r>
            <a:endParaRPr lang="en-US" dirty="0">
              <a:latin typeface="+mn-lt"/>
            </a:endParaRPr>
          </a:p>
        </p:txBody>
      </p:sp>
      <p:pic>
        <p:nvPicPr>
          <p:cNvPr id="6" name="Content Placeholder 6" descr="DI_Logo_White_Outline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6172200"/>
            <a:ext cx="1828800" cy="457200"/>
          </a:xfrm>
          <a:prstGeom prst="roundRect">
            <a:avLst>
              <a:gd name="adj" fmla="val 16667"/>
            </a:avLst>
          </a:prstGeom>
          <a:ln>
            <a:solidFill>
              <a:srgbClr val="FF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185138" y="1828800"/>
            <a:ext cx="46540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Points of Interest</a:t>
            </a:r>
          </a:p>
          <a:p>
            <a:endParaRPr lang="en-US" b="1" dirty="0"/>
          </a:p>
          <a:p>
            <a:pPr fontAlgn="base"/>
            <a:r>
              <a:rPr lang="en-US" dirty="0"/>
              <a:t>Create and present a musical that includes a change in plans.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pic>
        <p:nvPicPr>
          <p:cNvPr id="8" name="Picture 7" descr="15 16  Header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2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478" y="2136531"/>
            <a:ext cx="3392021" cy="3596054"/>
          </a:xfrm>
          <a:prstGeom prst="rect">
            <a:avLst/>
          </a:prstGeom>
        </p:spPr>
      </p:pic>
      <p:pic>
        <p:nvPicPr>
          <p:cNvPr id="4" name="oa-1viJxU8s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044462" y="338310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2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42749"/>
            <a:ext cx="8229600" cy="1143000"/>
          </a:xfrm>
        </p:spPr>
        <p:txBody>
          <a:bodyPr/>
          <a:lstStyle/>
          <a:p>
            <a:r>
              <a:rPr lang="en-US" dirty="0"/>
              <a:t>The Challenges: </a:t>
            </a:r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Improvisational</a:t>
            </a:r>
          </a:p>
        </p:txBody>
      </p:sp>
      <p:pic>
        <p:nvPicPr>
          <p:cNvPr id="6" name="Content Placeholder 6" descr="DI_Logo_White_Outline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6172200"/>
            <a:ext cx="1828800" cy="457200"/>
          </a:xfrm>
          <a:prstGeom prst="roundRect">
            <a:avLst>
              <a:gd name="adj" fmla="val 16667"/>
            </a:avLst>
          </a:prstGeom>
          <a:ln>
            <a:solidFill>
              <a:srgbClr val="FF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308230" y="1524000"/>
            <a:ext cx="45309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Points of Interest</a:t>
            </a:r>
          </a:p>
          <a:p>
            <a:endParaRPr lang="en-US" b="1" dirty="0"/>
          </a:p>
          <a:p>
            <a:pPr fontAlgn="base"/>
            <a:r>
              <a:rPr lang="en-US" dirty="0"/>
              <a:t>Create and present an improvisational skit about a quest to return a lost cultural treasure to its owner.</a:t>
            </a:r>
          </a:p>
        </p:txBody>
      </p:sp>
      <p:pic>
        <p:nvPicPr>
          <p:cNvPr id="8" name="Picture 7" descr="15 16  Header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2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857253"/>
            <a:ext cx="3473565" cy="3761032"/>
          </a:xfrm>
          <a:prstGeom prst="rect">
            <a:avLst/>
          </a:prstGeom>
        </p:spPr>
      </p:pic>
      <p:pic>
        <p:nvPicPr>
          <p:cNvPr id="4" name="wfbJZ_7alvo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009292" y="3300889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5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Challenges: </a:t>
            </a:r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SERVICE LEARNING</a:t>
            </a:r>
            <a:endParaRPr lang="en-US" dirty="0">
              <a:latin typeface="+mn-lt"/>
            </a:endParaRPr>
          </a:p>
        </p:txBody>
      </p:sp>
      <p:pic>
        <p:nvPicPr>
          <p:cNvPr id="6" name="Content Placeholder 6" descr="DI_Logo_White_Outline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6172200"/>
            <a:ext cx="1828800" cy="457200"/>
          </a:xfrm>
          <a:prstGeom prst="roundRect">
            <a:avLst>
              <a:gd name="adj" fmla="val 16667"/>
            </a:avLst>
          </a:prstGeom>
          <a:ln>
            <a:solidFill>
              <a:srgbClr val="FF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269320" y="1426249"/>
            <a:ext cx="43383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Points of Interest</a:t>
            </a:r>
          </a:p>
          <a:p>
            <a:endParaRPr lang="en-US" b="1" dirty="0"/>
          </a:p>
          <a:p>
            <a:pPr fontAlgn="base"/>
            <a:r>
              <a:rPr lang="en-US" dirty="0"/>
              <a:t>Identify, design, carry out, and evaluate a project that addresses a need in a real </a:t>
            </a:r>
            <a:r>
              <a:rPr lang="en-US" dirty="0" smtClean="0"/>
              <a:t>community. Create </a:t>
            </a:r>
            <a:r>
              <a:rPr lang="en-US" dirty="0"/>
              <a:t>a live presentation that highlights the project and the impact it made on the community.</a:t>
            </a:r>
          </a:p>
        </p:txBody>
      </p:sp>
      <p:pic>
        <p:nvPicPr>
          <p:cNvPr id="8" name="Picture 7" descr="15 16  Header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2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074" y="2045677"/>
            <a:ext cx="3526909" cy="3818792"/>
          </a:xfrm>
          <a:prstGeom prst="rect">
            <a:avLst/>
          </a:prstGeom>
        </p:spPr>
      </p:pic>
      <p:pic>
        <p:nvPicPr>
          <p:cNvPr id="2" name="Zltfo__8ntA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035669" y="3529012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7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Challenges: </a:t>
            </a:r>
            <a:r>
              <a:rPr lang="en-US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2">
                      <a:lumMod val="50000"/>
                    </a:schemeClr>
                  </a:outerShdw>
                </a:effectLst>
                <a:latin typeface="+mn-lt"/>
              </a:rPr>
              <a:t>Instant Challenge</a:t>
            </a:r>
            <a:endParaRPr lang="en-US" dirty="0">
              <a:solidFill>
                <a:schemeClr val="accent3">
                  <a:lumMod val="75000"/>
                </a:schemeClr>
              </a:solidFill>
              <a:effectLst>
                <a:outerShdw blurRad="50800" dist="50800" dir="5400000" algn="ctr" rotWithShape="0">
                  <a:schemeClr val="accent2">
                    <a:lumMod val="5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6" name="Content Placeholder 6" descr="DI_Logo_White_Outline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6172200"/>
            <a:ext cx="1828800" cy="457200"/>
          </a:xfrm>
          <a:prstGeom prst="roundRect">
            <a:avLst>
              <a:gd name="adj" fmla="val 16667"/>
            </a:avLst>
          </a:prstGeom>
          <a:ln>
            <a:solidFill>
              <a:srgbClr val="FF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114801" y="1488803"/>
            <a:ext cx="45719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IC requires teams to engage in quick, creative and critical thinking. </a:t>
            </a:r>
          </a:p>
          <a:p>
            <a:endParaRPr lang="en-US" sz="1600" b="1" dirty="0"/>
          </a:p>
          <a:p>
            <a:r>
              <a:rPr lang="en-US" sz="1600" dirty="0"/>
              <a:t>ICs are performance-based, task-based, or a combination of the two. Teams have to produce a solution in a period of just five to eight minutes.  </a:t>
            </a:r>
          </a:p>
        </p:txBody>
      </p:sp>
      <p:pic>
        <p:nvPicPr>
          <p:cNvPr id="8" name="Picture 7" descr="15 16  Header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29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84" y="2209800"/>
            <a:ext cx="3645557" cy="3709514"/>
          </a:xfrm>
          <a:prstGeom prst="rect">
            <a:avLst/>
          </a:prstGeom>
        </p:spPr>
      </p:pic>
      <p:pic>
        <p:nvPicPr>
          <p:cNvPr id="4" name="E70L9dQhrtg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018084" y="3347564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4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 16  Head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2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742950"/>
            <a:ext cx="8257309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Destination Imagination needs volunteers!</a:t>
            </a:r>
            <a:endParaRPr lang="en-US" dirty="0"/>
          </a:p>
        </p:txBody>
      </p:sp>
      <p:pic>
        <p:nvPicPr>
          <p:cNvPr id="1026" name="Picture 2" descr="Image result for let's make it hap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27" y="2071744"/>
            <a:ext cx="4710545" cy="440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65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Creativity-Conce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382"/>
            <a:ext cx="9144000" cy="479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7"/>
          <p:cNvSpPr txBox="1">
            <a:spLocks noChangeArrowheads="1"/>
          </p:cNvSpPr>
          <p:nvPr/>
        </p:nvSpPr>
        <p:spPr bwMode="auto">
          <a:xfrm>
            <a:off x="830082" y="1949024"/>
            <a:ext cx="7249818" cy="46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>
                <a:solidFill>
                  <a:schemeClr val="tx1"/>
                </a:solidFill>
                <a:latin typeface="Lato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Lato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Lato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" charset="0"/>
                <a:ea typeface="MS PGothic" panose="020B0600070205080204" pitchFamily="34" charset="-128"/>
              </a:defRPr>
            </a:lvl5pPr>
            <a:lvl6pPr marL="2514600" indent="-228600" defTabSz="182721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" charset="0"/>
                <a:ea typeface="MS PGothic" panose="020B0600070205080204" pitchFamily="34" charset="-128"/>
              </a:defRPr>
            </a:lvl6pPr>
            <a:lvl7pPr marL="2971800" indent="-228600" defTabSz="182721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" charset="0"/>
                <a:ea typeface="MS PGothic" panose="020B0600070205080204" pitchFamily="34" charset="-128"/>
              </a:defRPr>
            </a:lvl7pPr>
            <a:lvl8pPr marL="3429000" indent="-228600" defTabSz="182721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" charset="0"/>
                <a:ea typeface="MS PGothic" panose="020B0600070205080204" pitchFamily="34" charset="-128"/>
              </a:defRPr>
            </a:lvl8pPr>
            <a:lvl9pPr marL="3886200" indent="-228600" defTabSz="182721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3001" b="1" dirty="0" smtClean="0">
                <a:solidFill>
                  <a:schemeClr val="bg1"/>
                </a:solidFill>
                <a:latin typeface="Helvetica" panose="020B0604020202020204" pitchFamily="34" charset="0"/>
              </a:rPr>
              <a:t>The </a:t>
            </a:r>
            <a:r>
              <a:rPr lang="en-US" altLang="en-US" sz="3001" b="1" dirty="0">
                <a:solidFill>
                  <a:schemeClr val="accent1"/>
                </a:solidFill>
                <a:latin typeface="Helvetica" panose="020B0604020202020204" pitchFamily="34" charset="0"/>
              </a:rPr>
              <a:t>Most</a:t>
            </a:r>
            <a:r>
              <a:rPr lang="en-US" altLang="en-US" sz="3001" b="1" dirty="0">
                <a:solidFill>
                  <a:schemeClr val="bg1"/>
                </a:solidFill>
                <a:latin typeface="Helvetica" panose="020B0604020202020204" pitchFamily="34" charset="0"/>
              </a:rPr>
              <a:t> Important </a:t>
            </a:r>
            <a:r>
              <a:rPr lang="en-US" altLang="en-US" sz="3001" b="1" dirty="0" smtClean="0">
                <a:solidFill>
                  <a:schemeClr val="bg1"/>
                </a:solidFill>
                <a:latin typeface="Helvetica" panose="020B0604020202020204" pitchFamily="34" charset="0"/>
              </a:rPr>
              <a:t>Role in DI!</a:t>
            </a:r>
            <a:endParaRPr lang="en-US" altLang="en-US" sz="3001" b="1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625241" y="2533981"/>
            <a:ext cx="6338157" cy="6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1" b="1" dirty="0" smtClean="0">
                <a:solidFill>
                  <a:schemeClr val="accent1"/>
                </a:solidFill>
              </a:rPr>
              <a:t>Team Manager = Life </a:t>
            </a:r>
            <a:r>
              <a:rPr lang="en-US" altLang="en-US" sz="3601" b="1" dirty="0">
                <a:solidFill>
                  <a:schemeClr val="accent1"/>
                </a:solidFill>
              </a:rPr>
              <a:t>Changer!</a:t>
            </a: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625241" y="3426767"/>
            <a:ext cx="5109310" cy="45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650" dirty="0">
                <a:solidFill>
                  <a:schemeClr val="bg1"/>
                </a:solidFill>
              </a:rPr>
              <a:t>“I am equipped to face the world.”</a:t>
            </a:r>
            <a:endParaRPr lang="en-US" altLang="en-US" sz="1650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675" i="1" dirty="0">
                <a:solidFill>
                  <a:schemeClr val="bg1"/>
                </a:solidFill>
              </a:rPr>
              <a:t>Sarah M., DI Alum </a:t>
            </a:r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568076" y="4000054"/>
            <a:ext cx="5309189" cy="70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650" dirty="0">
                <a:solidFill>
                  <a:schemeClr val="bg1"/>
                </a:solidFill>
              </a:rPr>
              <a:t>“I have learned to love who I am and not fear who I can become.”</a:t>
            </a:r>
          </a:p>
          <a:p>
            <a:pPr eaLnBrk="1" hangingPunct="1"/>
            <a:r>
              <a:rPr lang="en-US" altLang="en-US" sz="675" i="1" dirty="0">
                <a:solidFill>
                  <a:schemeClr val="bg1"/>
                </a:solidFill>
              </a:rPr>
              <a:t>Grace A., DI Alum from Mexico</a:t>
            </a:r>
          </a:p>
        </p:txBody>
      </p:sp>
      <p:sp>
        <p:nvSpPr>
          <p:cNvPr id="3079" name="TextBox 6"/>
          <p:cNvSpPr txBox="1">
            <a:spLocks noChangeArrowheads="1"/>
          </p:cNvSpPr>
          <p:nvPr/>
        </p:nvSpPr>
        <p:spPr bwMode="auto">
          <a:xfrm>
            <a:off x="625241" y="4950420"/>
            <a:ext cx="4830433" cy="70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650" dirty="0">
                <a:solidFill>
                  <a:schemeClr val="bg1"/>
                </a:solidFill>
              </a:rPr>
              <a:t>“Because of my DI team manager, I’m no longer afraid to speak up.”</a:t>
            </a:r>
          </a:p>
          <a:p>
            <a:pPr eaLnBrk="1" hangingPunct="1"/>
            <a:r>
              <a:rPr lang="en-US" altLang="en-US" sz="675" i="1" dirty="0">
                <a:solidFill>
                  <a:schemeClr val="bg1"/>
                </a:solidFill>
              </a:rPr>
              <a:t>Justin T., DI Alum from Colorado</a:t>
            </a:r>
          </a:p>
        </p:txBody>
      </p:sp>
      <p:pic>
        <p:nvPicPr>
          <p:cNvPr id="8" name="Picture 7" descr="digital antipod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591189"/>
            <a:ext cx="1579418" cy="10622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35117" y="829958"/>
            <a:ext cx="6641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 be a Team Manager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" name="Picture 9" descr="15 16  Header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69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5840"/>
            <a:ext cx="9150158" cy="5166415"/>
          </a:xfrm>
          <a:prstGeom prst="rect">
            <a:avLst/>
          </a:prstGeom>
        </p:spPr>
      </p:pic>
      <p:pic>
        <p:nvPicPr>
          <p:cNvPr id="9" name="Picture 8" descr="15 16  Header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34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 16  Head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2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1143000"/>
          </a:xfrm>
        </p:spPr>
        <p:txBody>
          <a:bodyPr/>
          <a:lstStyle/>
          <a:p>
            <a:r>
              <a:rPr lang="en-US" dirty="0"/>
              <a:t>Team Manager </a:t>
            </a:r>
            <a:r>
              <a:rPr lang="en-US" dirty="0" smtClean="0"/>
              <a:t>Qualifications: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2233577"/>
            <a:ext cx="8475133" cy="3970318"/>
          </a:xfrm>
          <a:prstGeom prst="rect">
            <a:avLst/>
          </a:prstGeom>
          <a:solidFill>
            <a:schemeClr val="bg1"/>
          </a:solidFill>
        </p:spPr>
        <p:txBody>
          <a:bodyPr wrap="square" anchor="t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Can spell DI </a:t>
            </a:r>
            <a:r>
              <a:rPr lang="en-US" sz="2800" dirty="0" smtClean="0">
                <a:sym typeface="Wingdings" panose="05000000000000000000" pitchFamily="2" charset="2"/>
              </a:rPr>
              <a:t> </a:t>
            </a:r>
            <a:endParaRPr lang="en-US" sz="2800" dirty="0" smtClean="0"/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Interested in having a tremendous impact on a great group of kiddos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Has an updated </a:t>
            </a:r>
            <a:r>
              <a:rPr lang="en-US" sz="2800" dirty="0" smtClean="0">
                <a:hlinkClick r:id="rId3"/>
              </a:rPr>
              <a:t>FBISD Criminal History Background Check</a:t>
            </a:r>
            <a:r>
              <a:rPr lang="en-US" sz="2800" dirty="0" smtClean="0"/>
              <a:t> on file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8768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 16  Header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28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61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Linda Christensen, Campus Sponsor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0288"/>
            <a:ext cx="8229600" cy="432911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/>
              <a:t>CSE Librarian for 8 years</a:t>
            </a:r>
            <a:endParaRPr lang="en-US" sz="4000" dirty="0" smtClean="0"/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20 </a:t>
            </a:r>
            <a:r>
              <a:rPr lang="en-US" sz="4000" dirty="0" smtClean="0"/>
              <a:t>year Veteran Teacher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4 </a:t>
            </a:r>
            <a:r>
              <a:rPr lang="en-US" sz="4000" dirty="0" smtClean="0"/>
              <a:t>Years of Experience with DI 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State </a:t>
            </a:r>
            <a:r>
              <a:rPr lang="en-US" sz="4000" dirty="0" smtClean="0"/>
              <a:t>and </a:t>
            </a:r>
            <a:r>
              <a:rPr lang="en-US" sz="4000" dirty="0" err="1" smtClean="0"/>
              <a:t>Globals</a:t>
            </a:r>
            <a:r>
              <a:rPr lang="en-US" sz="4000" dirty="0" smtClean="0"/>
              <a:t> DI </a:t>
            </a:r>
            <a:r>
              <a:rPr lang="en-US" sz="4000" dirty="0" smtClean="0"/>
              <a:t>Experience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779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 16  Head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2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1143000"/>
          </a:xfrm>
        </p:spPr>
        <p:txBody>
          <a:bodyPr/>
          <a:lstStyle/>
          <a:p>
            <a:r>
              <a:rPr lang="en-US" dirty="0"/>
              <a:t>Team Manager </a:t>
            </a:r>
            <a:r>
              <a:rPr lang="en-US" dirty="0" smtClean="0"/>
              <a:t>Support: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2012950"/>
            <a:ext cx="8475133" cy="2246769"/>
          </a:xfrm>
          <a:prstGeom prst="rect">
            <a:avLst/>
          </a:prstGeom>
          <a:solidFill>
            <a:schemeClr val="bg1"/>
          </a:solidFill>
        </p:spPr>
        <p:txBody>
          <a:bodyPr wrap="square" anchor="t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/>
              <a:t>Fort Bend ISD provides ongoing support for all team </a:t>
            </a:r>
            <a:br>
              <a:rPr lang="en-US" sz="2800" dirty="0"/>
            </a:br>
            <a:r>
              <a:rPr lang="en-US" sz="2800" dirty="0"/>
              <a:t>  managers – You are not ALONE in this process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Team </a:t>
            </a:r>
            <a:r>
              <a:rPr lang="en-US" sz="2800" dirty="0"/>
              <a:t>Manager meetings are held with topics </a:t>
            </a:r>
            <a:br>
              <a:rPr lang="en-US" sz="2800" dirty="0"/>
            </a:br>
            <a:r>
              <a:rPr lang="en-US" sz="2800" dirty="0"/>
              <a:t>  relevant to where your teams should be in the process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610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 16  Head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2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1143000"/>
          </a:xfrm>
        </p:spPr>
        <p:txBody>
          <a:bodyPr/>
          <a:lstStyle/>
          <a:p>
            <a:r>
              <a:rPr lang="en-US" dirty="0"/>
              <a:t>Team Manager Support Meetings: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012950"/>
            <a:ext cx="8475133" cy="4401205"/>
          </a:xfrm>
          <a:prstGeom prst="rect">
            <a:avLst/>
          </a:prstGeom>
          <a:solidFill>
            <a:schemeClr val="bg1"/>
          </a:solidFill>
        </p:spPr>
        <p:txBody>
          <a:bodyPr wrap="square" anchor="t">
            <a:spAutoFit/>
          </a:bodyPr>
          <a:lstStyle/>
          <a:p>
            <a:pPr lvl="1"/>
            <a:r>
              <a:rPr lang="en-US" sz="2800" dirty="0" smtClean="0"/>
              <a:t>New Team Manager </a:t>
            </a:r>
            <a:r>
              <a:rPr lang="en-US" sz="2800" dirty="0"/>
              <a:t>Training </a:t>
            </a:r>
            <a:r>
              <a:rPr lang="en-US" sz="2800" dirty="0" smtClean="0"/>
              <a:t>(open to all)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October 21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9am – 12 pm (FBISD Annex)</a:t>
            </a:r>
          </a:p>
          <a:p>
            <a:pPr lvl="2"/>
            <a:endParaRPr lang="en-US" sz="2800" dirty="0" smtClean="0"/>
          </a:p>
          <a:p>
            <a:pPr lvl="1"/>
            <a:r>
              <a:rPr lang="en-US" sz="2800" dirty="0" smtClean="0"/>
              <a:t>Team Manager Support Meetings (open to all) 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 smtClean="0"/>
              <a:t> November 8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 smtClean="0"/>
              <a:t> December 7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 smtClean="0"/>
              <a:t> January 18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February 8 </a:t>
            </a:r>
            <a:endParaRPr lang="en-US" sz="2800" dirty="0"/>
          </a:p>
          <a:p>
            <a:pPr lvl="2">
              <a:buFont typeface="Arial" pitchFamily="34" charset="0"/>
              <a:buChar char="•"/>
            </a:pPr>
            <a:r>
              <a:rPr lang="en-US" sz="2800" dirty="0" smtClean="0"/>
              <a:t> 5 pm – 6:30 pm (QVMS Library)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86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 16  Head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2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738" y="2242036"/>
            <a:ext cx="2413490" cy="24134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78" y="3912577"/>
            <a:ext cx="2751993" cy="2751993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492369" y="931985"/>
            <a:ext cx="2444262" cy="2356338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smtClean="0"/>
              <a:t>Want to Join DI? </a:t>
            </a:r>
            <a:endParaRPr lang="en-US" sz="4500" b="1" dirty="0"/>
          </a:p>
        </p:txBody>
      </p:sp>
    </p:spTree>
    <p:extLst>
      <p:ext uri="{BB962C8B-B14F-4D97-AF65-F5344CB8AC3E}">
        <p14:creationId xmlns:p14="http://schemas.microsoft.com/office/powerpoint/2010/main" val="157680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 16  Head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2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Forming a CSE Team</a:t>
            </a:r>
            <a:endParaRPr lang="en-US" b="1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Parents gather their neighbors, friends, and families to form teams of 4 – 7.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Students can attend different FBISD schools.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They select their own team manager.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1" u="sng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Registering a </a:t>
            </a:r>
            <a:r>
              <a:rPr lang="en-US" b="1" u="sng" dirty="0" smtClean="0"/>
              <a:t>CSE </a:t>
            </a:r>
            <a:r>
              <a:rPr lang="en-US" b="1" u="sng" dirty="0" smtClean="0"/>
              <a:t>Team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Team manager completes the </a:t>
            </a:r>
            <a:r>
              <a:rPr lang="en-US" dirty="0" smtClean="0">
                <a:hlinkClick r:id="rId3"/>
              </a:rPr>
              <a:t>online registration </a:t>
            </a:r>
            <a:r>
              <a:rPr lang="en-US" dirty="0" smtClean="0"/>
              <a:t>for the team.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Ensure EACH parent/guardian completes the </a:t>
            </a:r>
            <a:r>
              <a:rPr lang="en-US" dirty="0" smtClean="0">
                <a:hlinkClick r:id="rId4"/>
              </a:rPr>
              <a:t>DI Parent Acknowledgements Form</a:t>
            </a:r>
            <a:r>
              <a:rPr lang="en-US" dirty="0" smtClean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Turn all forms into Campus Sponsor.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Team Number will be issued via email.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557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3869" y="1213230"/>
            <a:ext cx="7016262" cy="277989"/>
          </a:xfrm>
        </p:spPr>
        <p:txBody>
          <a:bodyPr>
            <a:noAutofit/>
          </a:bodyPr>
          <a:lstStyle/>
          <a:p>
            <a:r>
              <a:rPr lang="en-US" sz="4500" dirty="0" smtClean="0"/>
              <a:t>FBISD DI Online Registration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27538" y="1361994"/>
            <a:ext cx="8291146" cy="513818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7200" dirty="0"/>
              <a:t/>
            </a:r>
            <a:br>
              <a:rPr lang="en-US" sz="7200" dirty="0"/>
            </a:br>
            <a:endParaRPr lang="en-US" sz="7200" dirty="0"/>
          </a:p>
          <a:p>
            <a:r>
              <a:rPr lang="en-US" sz="7200" dirty="0" smtClean="0">
                <a:hlinkClick r:id="rId2"/>
              </a:rPr>
              <a:t>Online </a:t>
            </a:r>
            <a:r>
              <a:rPr lang="en-US" sz="7200" dirty="0">
                <a:hlinkClick r:id="rId2"/>
              </a:rPr>
              <a:t>registration </a:t>
            </a:r>
            <a:r>
              <a:rPr lang="en-US" sz="7200" dirty="0" smtClean="0"/>
              <a:t>is posted on FBISD’s Destination Imagination Web </a:t>
            </a:r>
            <a:r>
              <a:rPr lang="en-US" sz="7200" dirty="0"/>
              <a:t>Page.</a:t>
            </a:r>
          </a:p>
          <a:p>
            <a:pPr marL="0" indent="0">
              <a:buNone/>
            </a:pPr>
            <a:r>
              <a:rPr lang="en-US" sz="7200" dirty="0"/>
              <a:t>		Opens: </a:t>
            </a:r>
            <a:r>
              <a:rPr lang="en-US" sz="7200" dirty="0" smtClean="0"/>
              <a:t>September 1, 2017</a:t>
            </a:r>
            <a:endParaRPr lang="en-US" sz="7200" dirty="0"/>
          </a:p>
          <a:p>
            <a:pPr marL="0" indent="0">
              <a:buNone/>
            </a:pPr>
            <a:r>
              <a:rPr lang="en-US" sz="7200" dirty="0"/>
              <a:t>		Closes: October </a:t>
            </a:r>
            <a:r>
              <a:rPr lang="en-US" sz="7200" dirty="0" smtClean="0"/>
              <a:t>20, 2017</a:t>
            </a:r>
          </a:p>
          <a:p>
            <a:pPr marL="0" indent="0">
              <a:buNone/>
            </a:pPr>
            <a:endParaRPr lang="en-US" sz="7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7200" dirty="0"/>
              <a:t>Information </a:t>
            </a:r>
            <a:r>
              <a:rPr lang="en-US" sz="7200" dirty="0" smtClean="0"/>
              <a:t>required when registering a team:</a:t>
            </a:r>
            <a:endParaRPr lang="en-US" sz="7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200" dirty="0"/>
              <a:t>TM Full Name and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200" dirty="0"/>
              <a:t>Challenge Level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200" dirty="0"/>
              <a:t>TM Full Name, Grade, and Birthdate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7" name="Content Placeholder 6" descr="DI_Logo_White_Outline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6172200"/>
            <a:ext cx="1828800" cy="457200"/>
          </a:xfrm>
          <a:prstGeom prst="roundRect">
            <a:avLst>
              <a:gd name="adj" fmla="val 16667"/>
            </a:avLst>
          </a:prstGeom>
          <a:ln>
            <a:solidFill>
              <a:srgbClr val="FF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15 16  Header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3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18746" y="1426552"/>
            <a:ext cx="7833946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Destination Imagination has three levels of tournaments.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Regional </a:t>
            </a:r>
            <a:r>
              <a:rPr lang="en-US" dirty="0" smtClean="0"/>
              <a:t>Tournament 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Dulles High School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March 3, 2018</a:t>
            </a:r>
            <a:endParaRPr lang="en-US" dirty="0"/>
          </a:p>
          <a:p>
            <a:pPr lvl="1"/>
            <a:r>
              <a:rPr lang="en-US" dirty="0"/>
              <a:t>Affiliate Tournament</a:t>
            </a:r>
            <a:br>
              <a:rPr lang="en-US" dirty="0"/>
            </a:br>
            <a:r>
              <a:rPr lang="en-US" sz="2200" dirty="0" smtClean="0"/>
              <a:t>Mansfield, Texas</a:t>
            </a:r>
          </a:p>
          <a:p>
            <a:pPr marL="457200" lvl="1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April 6 – 8, 2018</a:t>
            </a:r>
            <a:endParaRPr lang="en-US" sz="2200" dirty="0"/>
          </a:p>
          <a:p>
            <a:pPr lvl="1"/>
            <a:r>
              <a:rPr lang="en-US" dirty="0" smtClean="0"/>
              <a:t>Global </a:t>
            </a:r>
            <a:r>
              <a:rPr lang="en-US" dirty="0"/>
              <a:t>Finals Tournament</a:t>
            </a:r>
            <a:br>
              <a:rPr lang="en-US" dirty="0"/>
            </a:br>
            <a:r>
              <a:rPr lang="en-US" sz="2200" dirty="0" smtClean="0"/>
              <a:t>Knoxville, TN</a:t>
            </a:r>
          </a:p>
          <a:p>
            <a:pPr marL="457200" lvl="1" indent="0">
              <a:buNone/>
            </a:pPr>
            <a:r>
              <a:rPr lang="en-US" sz="2200" dirty="0" smtClean="0"/>
              <a:t>     May 23 </a:t>
            </a:r>
            <a:r>
              <a:rPr lang="en-US" sz="2200" dirty="0"/>
              <a:t>– </a:t>
            </a:r>
            <a:r>
              <a:rPr lang="en-US" sz="2200" dirty="0" smtClean="0"/>
              <a:t>27, 218</a:t>
            </a:r>
            <a:endParaRPr lang="en-US" sz="2200" dirty="0"/>
          </a:p>
        </p:txBody>
      </p:sp>
      <p:pic>
        <p:nvPicPr>
          <p:cNvPr id="7" name="Content Placeholder 6" descr="DI_Logo_White_Outline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6172200"/>
            <a:ext cx="1828800" cy="457200"/>
          </a:xfrm>
          <a:prstGeom prst="roundRect">
            <a:avLst>
              <a:gd name="adj" fmla="val 16667"/>
            </a:avLst>
          </a:prstGeom>
          <a:ln>
            <a:solidFill>
              <a:srgbClr val="FF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15 16  Header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2950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518746" y="238125"/>
            <a:ext cx="7570177" cy="11620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Destination Imagination Tournaments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9913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9569" y="257908"/>
            <a:ext cx="7570177" cy="1162050"/>
          </a:xfrm>
        </p:spPr>
        <p:txBody>
          <a:bodyPr>
            <a:noAutofit/>
          </a:bodyPr>
          <a:lstStyle/>
          <a:p>
            <a:r>
              <a:rPr lang="en-US" sz="4000" dirty="0" smtClean="0"/>
              <a:t>Tournament Travel Overview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7730" y="1638300"/>
            <a:ext cx="8212016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Advanced and Enriched Learning Opportunities department sponsors:</a:t>
            </a:r>
          </a:p>
          <a:p>
            <a:pPr lvl="1"/>
            <a:r>
              <a:rPr lang="en-US" dirty="0" smtClean="0"/>
              <a:t>Registration fee for all tournaments. </a:t>
            </a:r>
          </a:p>
          <a:p>
            <a:pPr lvl="1"/>
            <a:r>
              <a:rPr lang="en-US" dirty="0" smtClean="0"/>
              <a:t>Travel expenses for state and global tournaments.</a:t>
            </a:r>
          </a:p>
          <a:p>
            <a:r>
              <a:rPr lang="en-US" dirty="0" smtClean="0"/>
              <a:t>Qualifying teams must abide by travel guidelines for a school-sponsored trip. </a:t>
            </a:r>
            <a:endParaRPr lang="en-US" dirty="0"/>
          </a:p>
          <a:p>
            <a:r>
              <a:rPr lang="en-US" dirty="0" smtClean="0"/>
              <a:t>Teams will not be able to advance as independent teams once registered as a Fort Bend ISD team. </a:t>
            </a:r>
          </a:p>
          <a:p>
            <a:r>
              <a:rPr lang="en-US" dirty="0" smtClean="0"/>
              <a:t>Please read </a:t>
            </a:r>
            <a:r>
              <a:rPr lang="en-US" b="1" u="sng" dirty="0" smtClean="0"/>
              <a:t>page 6 </a:t>
            </a:r>
            <a:r>
              <a:rPr lang="en-US" dirty="0" smtClean="0"/>
              <a:t>of the Destination Imagination Handbook.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 descr="DI_Logo_White_Outline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6172200"/>
            <a:ext cx="1828800" cy="457200"/>
          </a:xfrm>
          <a:prstGeom prst="roundRect">
            <a:avLst>
              <a:gd name="adj" fmla="val 16667"/>
            </a:avLst>
          </a:prstGeom>
          <a:ln>
            <a:solidFill>
              <a:srgbClr val="FF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15 16  Header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I_Logo_White_Outline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6172200"/>
            <a:ext cx="1828800" cy="457200"/>
          </a:xfrm>
          <a:prstGeom prst="roundRect">
            <a:avLst>
              <a:gd name="adj" fmla="val 16667"/>
            </a:avLst>
          </a:prstGeom>
          <a:ln>
            <a:solidFill>
              <a:srgbClr val="FF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15 16  Header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29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67840" y="1978132"/>
            <a:ext cx="720831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Open Floor 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for any experienced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Parent /TM Testimonials</a:t>
            </a:r>
          </a:p>
        </p:txBody>
      </p:sp>
    </p:spTree>
    <p:extLst>
      <p:ext uri="{BB962C8B-B14F-4D97-AF65-F5344CB8AC3E}">
        <p14:creationId xmlns:p14="http://schemas.microsoft.com/office/powerpoint/2010/main" val="28206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I_Logo_White_Outline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6172200"/>
            <a:ext cx="1828800" cy="457200"/>
          </a:xfrm>
          <a:prstGeom prst="roundRect">
            <a:avLst>
              <a:gd name="adj" fmla="val 16667"/>
            </a:avLst>
          </a:prstGeom>
          <a:ln>
            <a:solidFill>
              <a:srgbClr val="FF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15 16  Header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29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43784" y="1978132"/>
            <a:ext cx="485645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Introductions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and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Team Formation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216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631" y="675452"/>
            <a:ext cx="7772400" cy="1362075"/>
          </a:xfrm>
        </p:spPr>
        <p:txBody>
          <a:bodyPr/>
          <a:lstStyle/>
          <a:p>
            <a:r>
              <a:rPr lang="en-US" dirty="0"/>
              <a:t>For More Information: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79" y="1012647"/>
            <a:ext cx="9144000" cy="41576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Destination Imagination Inc. – </a:t>
            </a:r>
            <a:r>
              <a:rPr lang="en-US" u="sng" dirty="0">
                <a:solidFill>
                  <a:schemeClr val="tx1"/>
                </a:solidFill>
              </a:rPr>
              <a:t>www.DestinationImagination.org</a:t>
            </a:r>
            <a:br>
              <a:rPr lang="en-US" u="sng" dirty="0">
                <a:solidFill>
                  <a:schemeClr val="tx1"/>
                </a:solidFill>
              </a:rPr>
            </a:br>
            <a:r>
              <a:rPr lang="en-US" u="sng" dirty="0">
                <a:solidFill>
                  <a:schemeClr val="tx1"/>
                </a:solidFill>
              </a:rPr>
              <a:t/>
            </a:r>
            <a:br>
              <a:rPr lang="en-US" u="sng" dirty="0">
                <a:solidFill>
                  <a:schemeClr val="tx1"/>
                </a:solidFill>
              </a:rPr>
            </a:br>
            <a:endParaRPr lang="en-US" u="sng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Texas Destination Imagination – </a:t>
            </a:r>
            <a:r>
              <a:rPr lang="en-US" u="sng" dirty="0">
                <a:solidFill>
                  <a:schemeClr val="tx1"/>
                </a:solidFill>
              </a:rPr>
              <a:t>www.TexasDI.org </a:t>
            </a:r>
            <a:br>
              <a:rPr lang="en-US" u="sng" dirty="0">
                <a:solidFill>
                  <a:schemeClr val="tx1"/>
                </a:solidFill>
              </a:rPr>
            </a:br>
            <a:r>
              <a:rPr lang="en-US" u="sng" dirty="0">
                <a:solidFill>
                  <a:schemeClr val="tx1"/>
                </a:solidFill>
              </a:rPr>
              <a:t/>
            </a:r>
            <a:br>
              <a:rPr lang="en-US" u="sng" dirty="0">
                <a:solidFill>
                  <a:schemeClr val="tx1"/>
                </a:solidFill>
              </a:rPr>
            </a:br>
            <a:r>
              <a:rPr lang="en-US" u="sng" dirty="0">
                <a:solidFill>
                  <a:schemeClr val="tx1"/>
                </a:solidFill>
              </a:rPr>
              <a:t/>
            </a:r>
            <a:br>
              <a:rPr lang="en-US" u="sng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Gulf Coast Destination Imagination – </a:t>
            </a:r>
            <a:r>
              <a:rPr lang="en-US" u="sng" dirty="0">
                <a:solidFill>
                  <a:schemeClr val="tx1"/>
                </a:solidFill>
              </a:rPr>
              <a:t>www.gulfcoastdi.com </a:t>
            </a:r>
            <a:r>
              <a:rPr lang="en-US" u="sng" dirty="0" smtClean="0">
                <a:solidFill>
                  <a:schemeClr val="tx1"/>
                </a:solidFill>
              </a:rPr>
              <a:t/>
            </a:r>
            <a:br>
              <a:rPr lang="en-US" u="sng" dirty="0" smtClean="0">
                <a:solidFill>
                  <a:schemeClr val="tx1"/>
                </a:solidFill>
              </a:rPr>
            </a:br>
            <a:r>
              <a:rPr lang="en-US" u="sng" dirty="0">
                <a:solidFill>
                  <a:schemeClr val="tx1"/>
                </a:solidFill>
              </a:rPr>
              <a:t/>
            </a:r>
            <a:br>
              <a:rPr lang="en-US" u="sng" dirty="0">
                <a:solidFill>
                  <a:schemeClr val="tx1"/>
                </a:solidFill>
              </a:rPr>
            </a:br>
            <a:r>
              <a:rPr lang="en-US" u="sng" dirty="0">
                <a:solidFill>
                  <a:schemeClr val="tx1"/>
                </a:solidFill>
              </a:rPr>
              <a:t/>
            </a:r>
            <a:br>
              <a:rPr lang="en-US" u="sng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Fort Bend ISD Destination Imagination – </a:t>
            </a:r>
            <a:r>
              <a:rPr lang="en-US" u="sng" dirty="0">
                <a:solidFill>
                  <a:schemeClr val="tx1"/>
                </a:solidFill>
                <a:hlinkClick r:id="rId2"/>
              </a:rPr>
              <a:t>www.fortbendisd.com</a:t>
            </a:r>
            <a:r>
              <a:rPr lang="en-US" u="sng" dirty="0">
                <a:solidFill>
                  <a:schemeClr val="tx1"/>
                </a:solidFill>
              </a:rPr>
              <a:t> -&gt; </a:t>
            </a:r>
            <a:r>
              <a:rPr lang="en-US" dirty="0">
                <a:solidFill>
                  <a:schemeClr val="tx1"/>
                </a:solidFill>
              </a:rPr>
              <a:t>Department and Services -&gt; </a:t>
            </a:r>
            <a:r>
              <a:rPr lang="en-US" dirty="0" smtClean="0">
                <a:solidFill>
                  <a:schemeClr val="tx1"/>
                </a:solidFill>
              </a:rPr>
              <a:t>Advanced Academics </a:t>
            </a:r>
            <a:r>
              <a:rPr lang="en-US" dirty="0">
                <a:solidFill>
                  <a:schemeClr val="tx1"/>
                </a:solidFill>
              </a:rPr>
              <a:t>-&gt; Enrichment Opportunities -&gt; Destination Imagination</a:t>
            </a:r>
          </a:p>
        </p:txBody>
      </p:sp>
      <p:pic>
        <p:nvPicPr>
          <p:cNvPr id="4" name="Content Placeholder 6" descr="DI_Logo_White_Outline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6172200"/>
            <a:ext cx="1828800" cy="457200"/>
          </a:xfrm>
          <a:prstGeom prst="roundRect">
            <a:avLst>
              <a:gd name="adj" fmla="val 16667"/>
            </a:avLst>
          </a:prstGeom>
          <a:ln>
            <a:solidFill>
              <a:srgbClr val="FF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236596" y="2742581"/>
            <a:ext cx="2143497" cy="348897"/>
            <a:chOff x="522917" y="4038600"/>
            <a:chExt cx="2753683" cy="724176"/>
          </a:xfrm>
        </p:grpSpPr>
        <p:sp>
          <p:nvSpPr>
            <p:cNvPr id="6" name="Rounded Rectangle 5"/>
            <p:cNvSpPr/>
            <p:nvPr/>
          </p:nvSpPr>
          <p:spPr>
            <a:xfrm>
              <a:off x="533400" y="4038600"/>
              <a:ext cx="2743200" cy="68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 descr="Pictur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917" y="4076976"/>
              <a:ext cx="2737387" cy="685800"/>
            </a:xfrm>
            <a:prstGeom prst="rect">
              <a:avLst/>
            </a:prstGeom>
            <a:noFill/>
          </p:spPr>
        </p:pic>
      </p:grpSp>
      <p:grpSp>
        <p:nvGrpSpPr>
          <p:cNvPr id="12" name="Group 11"/>
          <p:cNvGrpSpPr/>
          <p:nvPr/>
        </p:nvGrpSpPr>
        <p:grpSpPr>
          <a:xfrm>
            <a:off x="244756" y="1887994"/>
            <a:ext cx="2304202" cy="494066"/>
            <a:chOff x="457200" y="2895600"/>
            <a:chExt cx="2743200" cy="762000"/>
          </a:xfrm>
        </p:grpSpPr>
        <p:sp>
          <p:nvSpPr>
            <p:cNvPr id="10" name="Rounded Rectangle 9"/>
            <p:cNvSpPr/>
            <p:nvPr/>
          </p:nvSpPr>
          <p:spPr>
            <a:xfrm>
              <a:off x="457200" y="2895600"/>
              <a:ext cx="2743200" cy="68580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0" name="Picture 4" descr="Pictur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" y="2966456"/>
              <a:ext cx="2743200" cy="691144"/>
            </a:xfrm>
            <a:prstGeom prst="rect">
              <a:avLst/>
            </a:prstGeom>
            <a:noFill/>
          </p:spPr>
        </p:pic>
      </p:grpSp>
      <p:grpSp>
        <p:nvGrpSpPr>
          <p:cNvPr id="17" name="Group 16"/>
          <p:cNvGrpSpPr/>
          <p:nvPr/>
        </p:nvGrpSpPr>
        <p:grpSpPr>
          <a:xfrm>
            <a:off x="61979" y="3627230"/>
            <a:ext cx="2533613" cy="390126"/>
            <a:chOff x="457200" y="5257800"/>
            <a:chExt cx="2743200" cy="685800"/>
          </a:xfrm>
        </p:grpSpPr>
        <p:sp>
          <p:nvSpPr>
            <p:cNvPr id="15" name="Rounded Rectangle 14"/>
            <p:cNvSpPr/>
            <p:nvPr/>
          </p:nvSpPr>
          <p:spPr>
            <a:xfrm>
              <a:off x="457200" y="5257800"/>
              <a:ext cx="2743200" cy="68580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DI Logo.png"/>
            <p:cNvPicPr>
              <a:picLocks noChangeAspect="1"/>
            </p:cNvPicPr>
            <p:nvPr/>
          </p:nvPicPr>
          <p:blipFill>
            <a:blip r:embed="rId6" cstate="print"/>
            <a:srcRect l="8148" t="29998" b="9997"/>
            <a:stretch>
              <a:fillRect/>
            </a:stretch>
          </p:blipFill>
          <p:spPr>
            <a:xfrm>
              <a:off x="838200" y="5257800"/>
              <a:ext cx="1923202" cy="685800"/>
            </a:xfrm>
            <a:prstGeom prst="rect">
              <a:avLst/>
            </a:prstGeom>
          </p:spPr>
        </p:pic>
      </p:grpSp>
      <p:pic>
        <p:nvPicPr>
          <p:cNvPr id="14" name="Picture 13" descr="15 16  Header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726" y="4875776"/>
            <a:ext cx="1124818" cy="112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0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 16  Head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2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1143000"/>
          </a:xfrm>
        </p:spPr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is                                              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42949" y="2257426"/>
            <a:ext cx="73580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cs typeface="Arial" pitchFamily="34" charset="0"/>
              </a:rPr>
              <a:t>Destination Imagination (DI) is an educational activity in which student teams solve open-ended challenges </a:t>
            </a:r>
            <a:r>
              <a:rPr lang="en-US" sz="2800" dirty="0" smtClean="0"/>
              <a:t>that </a:t>
            </a:r>
            <a:r>
              <a:rPr lang="en-US" sz="2800" dirty="0"/>
              <a:t>enable students to learn and experience the creative process while fostering their creativity, curiosity and </a:t>
            </a:r>
            <a:r>
              <a:rPr lang="en-US" sz="2800" dirty="0" smtClean="0"/>
              <a:t>courage. Teams work together to develop these solutions </a:t>
            </a:r>
            <a:r>
              <a:rPr lang="en-US" sz="2800" dirty="0" smtClean="0">
                <a:cs typeface="Arial" pitchFamily="34" charset="0"/>
              </a:rPr>
              <a:t>and </a:t>
            </a:r>
            <a:r>
              <a:rPr lang="en-US" sz="2800" dirty="0">
                <a:cs typeface="Arial" pitchFamily="34" charset="0"/>
              </a:rPr>
              <a:t>present their solutions at tournaments.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707" y="742950"/>
            <a:ext cx="4958862" cy="123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4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600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Thank You For Coming!</a:t>
            </a:r>
          </a:p>
        </p:txBody>
      </p:sp>
      <p:pic>
        <p:nvPicPr>
          <p:cNvPr id="5" name="Picture 4" descr="15 16  Head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2950"/>
          </a:xfrm>
          <a:prstGeom prst="rect">
            <a:avLst/>
          </a:prstGeom>
        </p:spPr>
      </p:pic>
      <p:pic>
        <p:nvPicPr>
          <p:cNvPr id="6" name="Picture 5" descr="Screen shot 2015-09-05 at 12.59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132"/>
            <a:ext cx="9144000" cy="201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4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 16  Heade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2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1143000"/>
          </a:xfrm>
        </p:spPr>
        <p:txBody>
          <a:bodyPr/>
          <a:lstStyle/>
          <a:p>
            <a:r>
              <a:rPr lang="en-US" dirty="0" smtClean="0"/>
              <a:t>Why Destination Imagination?</a:t>
            </a:r>
            <a:endParaRPr lang="en-US" dirty="0"/>
          </a:p>
        </p:txBody>
      </p:sp>
      <p:pic>
        <p:nvPicPr>
          <p:cNvPr id="3" name="8qy4iwZeVe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69377" y="2143125"/>
            <a:ext cx="6615723" cy="372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1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 16  Head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2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1143000"/>
          </a:xfrm>
        </p:spPr>
        <p:txBody>
          <a:bodyPr/>
          <a:lstStyle/>
          <a:p>
            <a:r>
              <a:rPr lang="en-US" dirty="0" smtClean="0"/>
              <a:t>                   Can </a:t>
            </a:r>
            <a:r>
              <a:rPr lang="en-US" dirty="0"/>
              <a:t>Participate?</a:t>
            </a:r>
          </a:p>
        </p:txBody>
      </p:sp>
      <p:sp>
        <p:nvSpPr>
          <p:cNvPr id="3" name="Rectangle 2"/>
          <p:cNvSpPr/>
          <p:nvPr/>
        </p:nvSpPr>
        <p:spPr>
          <a:xfrm>
            <a:off x="601838" y="2466121"/>
            <a:ext cx="794385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Destination Imagination (DI) program is available for </a:t>
            </a:r>
            <a:r>
              <a:rPr lang="en-US" sz="4000" b="1" i="1" dirty="0"/>
              <a:t>ANY </a:t>
            </a:r>
            <a:r>
              <a:rPr lang="en-US" sz="4000" dirty="0"/>
              <a:t>kindergarten through 12th grade student attending a Fort Bend ISD School.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38685">
            <a:off x="2321170" y="742951"/>
            <a:ext cx="1371600" cy="139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5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 16  Head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2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1143000"/>
          </a:xfrm>
        </p:spPr>
        <p:txBody>
          <a:bodyPr/>
          <a:lstStyle/>
          <a:p>
            <a:r>
              <a:rPr lang="en-US" dirty="0" smtClean="0"/>
              <a:t>FBISD Levels </a:t>
            </a:r>
            <a:r>
              <a:rPr lang="en-US" dirty="0"/>
              <a:t>of Participation: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433" y="1731596"/>
            <a:ext cx="8475133" cy="440120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b="1" dirty="0"/>
              <a:t>Rising Stars!</a:t>
            </a:r>
            <a:r>
              <a:rPr lang="en-GB" sz="2800" b="1" baseline="30000" dirty="0"/>
              <a:t> ®</a:t>
            </a:r>
            <a:r>
              <a:rPr lang="en-GB" sz="2800" b="1" dirty="0"/>
              <a:t>:</a:t>
            </a:r>
            <a:r>
              <a:rPr lang="en-GB" sz="2800" dirty="0"/>
              <a:t> Kindergarten through 2nd grade</a:t>
            </a:r>
            <a:br>
              <a:rPr lang="en-GB" sz="2800" dirty="0"/>
            </a:br>
            <a:endParaRPr lang="en-US" sz="2800" b="1" dirty="0"/>
          </a:p>
          <a:p>
            <a:pPr>
              <a:buFont typeface="Arial" pitchFamily="34" charset="0"/>
              <a:buChar char="•"/>
            </a:pPr>
            <a:r>
              <a:rPr lang="en-GB" sz="2800" b="1" dirty="0"/>
              <a:t> Elementary Level: </a:t>
            </a:r>
            <a:r>
              <a:rPr lang="en-GB" sz="2800" dirty="0"/>
              <a:t>3rd-5th </a:t>
            </a:r>
            <a:r>
              <a:rPr lang="en-GB" sz="2800" dirty="0" smtClean="0"/>
              <a:t>grade 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  </a:t>
            </a:r>
            <a:r>
              <a:rPr lang="en-GB" sz="2800" dirty="0" smtClean="0"/>
              <a:t>(</a:t>
            </a:r>
            <a:r>
              <a:rPr lang="en-GB" sz="2800" i="1" dirty="0" smtClean="0"/>
              <a:t>No students in Kinder – 2</a:t>
            </a:r>
            <a:r>
              <a:rPr lang="en-GB" sz="2800" i="1" baseline="30000" dirty="0" smtClean="0"/>
              <a:t>nd</a:t>
            </a:r>
            <a:r>
              <a:rPr lang="en-GB" sz="2800" i="1" dirty="0" smtClean="0"/>
              <a:t>) 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  <a:p>
            <a:pPr>
              <a:buFont typeface="Arial" pitchFamily="34" charset="0"/>
              <a:buChar char="•"/>
            </a:pPr>
            <a:r>
              <a:rPr lang="en-GB" sz="2800" b="1" dirty="0"/>
              <a:t> Middle Level: </a:t>
            </a:r>
            <a:r>
              <a:rPr lang="en-GB" sz="2800" dirty="0" smtClean="0"/>
              <a:t>6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- 8th </a:t>
            </a:r>
            <a:r>
              <a:rPr lang="en-GB" sz="2800" dirty="0"/>
              <a:t>Grade </a:t>
            </a:r>
            <a:br>
              <a:rPr lang="en-GB" sz="2800" dirty="0"/>
            </a:br>
            <a:r>
              <a:rPr lang="en-GB" sz="2800" dirty="0"/>
              <a:t>  </a:t>
            </a:r>
            <a:r>
              <a:rPr lang="en-GB" sz="2800" i="1" dirty="0"/>
              <a:t>(No student born before June 15, </a:t>
            </a:r>
            <a:r>
              <a:rPr lang="en-GB" sz="2800" i="1" dirty="0" smtClean="0"/>
              <a:t>2003) </a:t>
            </a:r>
            <a:r>
              <a:rPr lang="en-GB" sz="2800" i="1" dirty="0"/>
              <a:t/>
            </a:r>
            <a:br>
              <a:rPr lang="en-GB" sz="2800" i="1" dirty="0"/>
            </a:br>
            <a:endParaRPr lang="en-GB" sz="2800" i="1" dirty="0"/>
          </a:p>
          <a:p>
            <a:pPr>
              <a:buFont typeface="Arial" pitchFamily="34" charset="0"/>
              <a:buChar char="•"/>
            </a:pPr>
            <a:r>
              <a:rPr lang="en-GB" sz="2800" b="1" dirty="0"/>
              <a:t> Secondary Level: </a:t>
            </a:r>
            <a:r>
              <a:rPr lang="en-GB" sz="2800" dirty="0"/>
              <a:t>9th-12th Grade </a:t>
            </a:r>
            <a:br>
              <a:rPr lang="en-GB" sz="2800" dirty="0"/>
            </a:br>
            <a:r>
              <a:rPr lang="en-GB" sz="2800" dirty="0"/>
              <a:t>  </a:t>
            </a:r>
            <a:r>
              <a:rPr lang="en-GB" sz="2800" i="1" dirty="0"/>
              <a:t>(No student born before June 15, 1998)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0896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 16  Heade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2950"/>
          </a:xfrm>
          <a:prstGeom prst="rect">
            <a:avLst/>
          </a:prstGeom>
        </p:spPr>
      </p:pic>
      <p:pic>
        <p:nvPicPr>
          <p:cNvPr id="3" name="Content Placeholder 6" descr="DI_Logo_White_Outline_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6172200"/>
            <a:ext cx="1828800" cy="457200"/>
          </a:xfrm>
          <a:prstGeom prst="roundRect">
            <a:avLst>
              <a:gd name="adj" fmla="val 16667"/>
            </a:avLst>
          </a:prstGeom>
          <a:ln>
            <a:solidFill>
              <a:srgbClr val="FF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71829" y="1100834"/>
            <a:ext cx="8165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Let’s Review the Central Challenges: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676" y="2021864"/>
            <a:ext cx="1667521" cy="1747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4684" y="2021865"/>
            <a:ext cx="1620554" cy="1679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7996" y="1981200"/>
            <a:ext cx="1858310" cy="1871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9064" y="2021864"/>
            <a:ext cx="1686680" cy="1788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830" y="4257552"/>
            <a:ext cx="1877367" cy="2032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0197" y="4226280"/>
            <a:ext cx="1935129" cy="2095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50152" y="4379713"/>
            <a:ext cx="1793997" cy="191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/>
              <a:t>The Challenges: </a:t>
            </a:r>
            <a:r>
              <a:rPr lang="en-US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Rising Stars</a:t>
            </a:r>
          </a:p>
        </p:txBody>
      </p:sp>
      <p:pic>
        <p:nvPicPr>
          <p:cNvPr id="6" name="Content Placeholder 6" descr="DI_Logo_White_Outline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6172200"/>
            <a:ext cx="1828800" cy="457200"/>
          </a:xfrm>
          <a:prstGeom prst="roundRect">
            <a:avLst>
              <a:gd name="adj" fmla="val 16667"/>
            </a:avLst>
          </a:prstGeom>
          <a:ln>
            <a:solidFill>
              <a:srgbClr val="FF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657600" y="1524000"/>
            <a:ext cx="5181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b="1" dirty="0"/>
              <a:t>Points of Interest</a:t>
            </a:r>
          </a:p>
          <a:p>
            <a:endParaRPr lang="en-US" b="1" dirty="0"/>
          </a:p>
          <a:p>
            <a:r>
              <a:rPr lang="en-US" b="1" dirty="0" smtClean="0"/>
              <a:t>Explore how children of different cultures live, learn and play. </a:t>
            </a:r>
            <a:endParaRPr lang="en-US" b="1" dirty="0"/>
          </a:p>
          <a:p>
            <a:endParaRPr lang="en-US" dirty="0"/>
          </a:p>
        </p:txBody>
      </p:sp>
      <p:pic>
        <p:nvPicPr>
          <p:cNvPr id="8" name="Picture 7" descr="15 16  Header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2950"/>
          </a:xfrm>
          <a:prstGeom prst="rect">
            <a:avLst/>
          </a:prstGeom>
        </p:spPr>
      </p:pic>
      <p:pic>
        <p:nvPicPr>
          <p:cNvPr id="2" name="vMdfsPG4HAc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886200" y="3278326"/>
            <a:ext cx="4572000" cy="2571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878" y="2172842"/>
            <a:ext cx="3251722" cy="346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1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00416"/>
            <a:ext cx="8229600" cy="1143000"/>
          </a:xfrm>
        </p:spPr>
        <p:txBody>
          <a:bodyPr/>
          <a:lstStyle/>
          <a:p>
            <a:r>
              <a:rPr lang="en-US" dirty="0"/>
              <a:t>The Challenges: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Technical</a:t>
            </a:r>
          </a:p>
        </p:txBody>
      </p:sp>
      <p:pic>
        <p:nvPicPr>
          <p:cNvPr id="6" name="Content Placeholder 6" descr="DI_Logo_White_Outline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6172200"/>
            <a:ext cx="1828800" cy="457200"/>
          </a:xfrm>
          <a:prstGeom prst="roundRect">
            <a:avLst>
              <a:gd name="adj" fmla="val 16667"/>
            </a:avLst>
          </a:prstGeom>
          <a:ln>
            <a:solidFill>
              <a:srgbClr val="FF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886200" y="1524908"/>
            <a:ext cx="495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Points of Interest</a:t>
            </a:r>
          </a:p>
          <a:p>
            <a:endParaRPr lang="en-US" dirty="0"/>
          </a:p>
          <a:p>
            <a:pPr fontAlgn="base"/>
            <a:r>
              <a:rPr lang="en-US" dirty="0"/>
              <a:t>Design and build a device to navigate a tournament-provided maze.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 descr="15 16  Header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2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207" y="1916356"/>
            <a:ext cx="3544788" cy="3714744"/>
          </a:xfrm>
          <a:prstGeom prst="rect">
            <a:avLst/>
          </a:prstGeom>
        </p:spPr>
      </p:pic>
      <p:pic>
        <p:nvPicPr>
          <p:cNvPr id="2" name="MD83QKL7FYk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886200" y="3180617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6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3536</TotalTime>
  <Words>869</Words>
  <Application>Microsoft Office PowerPoint</Application>
  <PresentationFormat>On-screen Show (4:3)</PresentationFormat>
  <Paragraphs>143</Paragraphs>
  <Slides>30</Slides>
  <Notes>7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MS PGothic</vt:lpstr>
      <vt:lpstr>Arial</vt:lpstr>
      <vt:lpstr>Calibri</vt:lpstr>
      <vt:lpstr>Calibri Light</vt:lpstr>
      <vt:lpstr>Helvetica</vt:lpstr>
      <vt:lpstr>Wingdings</vt:lpstr>
      <vt:lpstr>Office Theme</vt:lpstr>
      <vt:lpstr>PowerPoint Presentation</vt:lpstr>
      <vt:lpstr>Linda Christensen, Campus Sponsor</vt:lpstr>
      <vt:lpstr>What is                                              ?</vt:lpstr>
      <vt:lpstr>Why Destination Imagination?</vt:lpstr>
      <vt:lpstr>                   Can Participate?</vt:lpstr>
      <vt:lpstr>FBISD Levels of Participation:</vt:lpstr>
      <vt:lpstr>PowerPoint Presentation</vt:lpstr>
      <vt:lpstr>The Challenges: Rising Stars</vt:lpstr>
      <vt:lpstr>The Challenges: Technical</vt:lpstr>
      <vt:lpstr>The Challenges: Scientific</vt:lpstr>
      <vt:lpstr>The Challenges: Engineering</vt:lpstr>
      <vt:lpstr>The Challenges: Fine Arts</vt:lpstr>
      <vt:lpstr>The Challenges: Improvisational</vt:lpstr>
      <vt:lpstr>The Challenges: SERVICE LEARNING</vt:lpstr>
      <vt:lpstr>The Challenges: Instant Challenge</vt:lpstr>
      <vt:lpstr>Destination Imagination needs volunteers!</vt:lpstr>
      <vt:lpstr>PowerPoint Presentation</vt:lpstr>
      <vt:lpstr>PowerPoint Presentation</vt:lpstr>
      <vt:lpstr>Team Manager Qualifications:</vt:lpstr>
      <vt:lpstr>Team Manager Support:</vt:lpstr>
      <vt:lpstr>Team Manager Support Meetings:</vt:lpstr>
      <vt:lpstr>PowerPoint Presentation</vt:lpstr>
      <vt:lpstr>Team Formation</vt:lpstr>
      <vt:lpstr>FBISD DI Online Registration</vt:lpstr>
      <vt:lpstr>PowerPoint Presentation</vt:lpstr>
      <vt:lpstr>Tournament Travel Overview</vt:lpstr>
      <vt:lpstr>PowerPoint Presentation</vt:lpstr>
      <vt:lpstr>PowerPoint Presentation</vt:lpstr>
      <vt:lpstr>For More Information:</vt:lpstr>
      <vt:lpstr>PowerPoint Presentation</vt:lpstr>
    </vt:vector>
  </TitlesOfParts>
  <Company>FBISD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Walker</dc:creator>
  <cp:lastModifiedBy>Holmes, Kamilah</cp:lastModifiedBy>
  <cp:revision>61</cp:revision>
  <dcterms:created xsi:type="dcterms:W3CDTF">2015-07-21T14:33:49Z</dcterms:created>
  <dcterms:modified xsi:type="dcterms:W3CDTF">2017-09-26T15:03:00Z</dcterms:modified>
</cp:coreProperties>
</file>